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0" r:id="rId6"/>
    <p:sldId id="257" r:id="rId7"/>
    <p:sldId id="258" r:id="rId8"/>
    <p:sldId id="265" r:id="rId9"/>
    <p:sldId id="266" r:id="rId10"/>
    <p:sldId id="259" r:id="rId11"/>
    <p:sldId id="267" r:id="rId12"/>
    <p:sldId id="271" r:id="rId13"/>
    <p:sldId id="272" r:id="rId14"/>
    <p:sldId id="268" r:id="rId15"/>
    <p:sldId id="274" r:id="rId16"/>
    <p:sldId id="273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, ZHUOCHENG" initials="JZ" lastIdx="1" clrIdx="0">
    <p:extLst>
      <p:ext uri="{19B8F6BF-5375-455C-9EA6-DF929625EA0E}">
        <p15:presenceInfo xmlns:p15="http://schemas.microsoft.com/office/powerpoint/2012/main" userId="JIANG, ZHUOCH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25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DCE9-9593-4C37-B658-DD16FC36D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DD00D-42C2-41BE-8D11-D3324878C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61DD-7455-4A58-A40D-CFED2B5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7B1BB-CCCD-4C5D-A90F-95662322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A457-8DFA-4129-83B3-EF17EF20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6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C8E6-3060-478D-85D0-4216B7B5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38127-4A68-4EFF-A0BA-B5F4D70A4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97A9C-40E6-4083-9957-FBB3AF9F2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FD8-8F71-42AA-9AAF-A0DEF468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49033-33F8-4E0B-A096-904C829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9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102F6-586F-4F88-8294-34B95EFF1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06794-DFEC-4AB6-BA7A-B80A8E251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AC3D5-681B-4836-A501-2F9313C7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3835A-2622-4AA5-AB4B-5E875273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ACDAC-3FA7-4358-8FA7-CE953C96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4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3903-2667-44BA-A3C5-4F3DA6A2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9E9F-6B3A-4AC0-B16B-2D010562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04176-9228-4C40-A70E-36473AA1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C094-D39F-4235-A5C8-5F108292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801DE-DD26-4025-86C2-BB493BB8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6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E94C-0198-4F71-AC4C-CF549B6B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E6327-ECD8-4080-8DE4-CEEE4E9D0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EBE8D-56AF-4CCD-A614-CCFADD022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24901-AF0F-436C-B9E7-809CEA9E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A6F92-B7BD-4FD2-B147-65913EBF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2C14-987B-419F-81E1-4C0AC7E8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FCA7-3BFE-4461-BECD-34096D428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F682B-AE26-4D94-A772-11D2FF0F5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6E947-A0F6-43E4-B6E1-09AA7FF3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C4173-7FDC-4B41-AA93-E6DCC89C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04924-2032-4A45-AA07-488E28FD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4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A4EC-B862-4535-8552-38BBF152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755EE-AEC3-4445-9D94-2351BC599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AE355-1AE5-4C68-98FF-8626A10A8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93FFF-0D39-45DC-87C3-FAD482DD2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1DAD3-924B-4E8D-93E6-745B55C91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E5FDA-ADA4-462F-ADA4-85305DE0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51462-217D-43F3-8C00-D3DE74B8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8EFA5-7E03-4DB6-AFDB-726811CE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5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F6E1-8016-4FE6-BBE1-2053CE04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28D87-E303-4A76-A8F5-4FEA6FCF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E7614-768E-4523-87BB-5B60B8CFA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C935D-D43B-4D53-890B-3B0E7042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7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409CAA-26A1-4632-B9F3-855E9E5B0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3AE1F-ACE2-452F-82E1-84AE8F0D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BF46B-D8DA-4647-BFDD-216084D7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0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8AFD-CA87-4A4E-AD69-5F9F7D06E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E415-7809-4C8C-ABD2-ADCC6BEFB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B46F7-3478-4059-9D6D-B45E56087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64433-9F2F-4EFB-8095-3D93426FB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491E5-E4F3-4A13-9352-CF340329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4A975-1448-4F21-97F9-52F39658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6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DFF4-930F-448D-A6B9-1581703F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B4C374-7EF7-49AB-A05A-ACD61E402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FE5C1-811E-424B-AAEE-AEF076669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FCCD6-5CCE-4C01-8673-A7472955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50321-46B7-4D20-BEAE-7F485F91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3B30F-AC34-4060-A95B-1AF1C53E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41D33E-D3FA-4325-AE7C-E2F738EA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7EAC6-1D8B-4449-BF47-4F216B20C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4DFA-0DF4-453B-9F69-E7DB00709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0757C-390D-4CF7-AC16-B91107EE1D7F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CCB1-97E4-4A49-A5A0-B90F5C699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DB53F-E24C-4349-9271-E0EBC3450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95DCC-D1A8-4371-8749-ED32D5C7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1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magelab/novelty-detec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1F89AD-38A7-4805-B94B-5B32B1BC8EF0}"/>
              </a:ext>
            </a:extLst>
          </p:cNvPr>
          <p:cNvSpPr txBox="1"/>
          <p:nvPr/>
        </p:nvSpPr>
        <p:spPr>
          <a:xfrm>
            <a:off x="5267888" y="365884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entury" panose="02040604050505020304" pitchFamily="18" charset="0"/>
              </a:rPr>
              <a:t>Datasets</a:t>
            </a:r>
            <a:endParaRPr lang="en-US" sz="2800" b="1" dirty="0">
              <a:latin typeface="Century" panose="020406040505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87B01-87B6-4759-BF95-6C7F66973D4B}"/>
              </a:ext>
            </a:extLst>
          </p:cNvPr>
          <p:cNvSpPr/>
          <p:nvPr/>
        </p:nvSpPr>
        <p:spPr>
          <a:xfrm>
            <a:off x="1121415" y="1013421"/>
            <a:ext cx="99491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UCSD Anomaly Detection Dataset</a:t>
            </a:r>
          </a:p>
          <a:p>
            <a:r>
              <a:rPr lang="en-US" b="1" dirty="0"/>
              <a:t>Peds1:</a:t>
            </a:r>
            <a:r>
              <a:rPr lang="en-US" dirty="0"/>
              <a:t> clips of groups of people walking towards and away from the camera, and some amount of perspective distortion. Contains 34 training video samples and 36 testing video samples.</a:t>
            </a:r>
            <a:br>
              <a:rPr lang="en-US" dirty="0"/>
            </a:br>
            <a:r>
              <a:rPr lang="en-US" b="1" dirty="0"/>
              <a:t>Peds2:</a:t>
            </a:r>
            <a:r>
              <a:rPr lang="en-US" dirty="0"/>
              <a:t> scenes with pedestrian movement parallel to the camera plane. Contains 16 training video samples and 12 testing video samples.</a:t>
            </a:r>
          </a:p>
          <a:p>
            <a:endParaRPr lang="en-US" dirty="0"/>
          </a:p>
          <a:p>
            <a:r>
              <a:rPr lang="en-US" dirty="0"/>
              <a:t>Abnormal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circulation of non pedestrian entitles in the walkways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Anomalous pedestrian motion patterns</a:t>
            </a:r>
          </a:p>
        </p:txBody>
      </p:sp>
      <p:pic>
        <p:nvPicPr>
          <p:cNvPr id="11" name="Picture 10" descr="A person sitting on the side of a road&#10;&#10;Description automatically generated">
            <a:extLst>
              <a:ext uri="{FF2B5EF4-FFF2-40B4-BE49-F238E27FC236}">
                <a16:creationId xmlns:a16="http://schemas.microsoft.com/office/drawing/2014/main" id="{E52C0FB4-2049-416F-9162-5A6D6ADCC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79" y="4166781"/>
            <a:ext cx="2255715" cy="149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896C74-0DFD-4400-B7C7-63DB74754CA7}"/>
              </a:ext>
            </a:extLst>
          </p:cNvPr>
          <p:cNvSpPr txBox="1"/>
          <p:nvPr/>
        </p:nvSpPr>
        <p:spPr>
          <a:xfrm>
            <a:off x="2022438" y="379744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</a:t>
            </a:r>
          </a:p>
        </p:txBody>
      </p:sp>
      <p:pic>
        <p:nvPicPr>
          <p:cNvPr id="14" name="Picture 13" descr="A group of people walking down a road&#10;&#10;Description automatically generated">
            <a:extLst>
              <a:ext uri="{FF2B5EF4-FFF2-40B4-BE49-F238E27FC236}">
                <a16:creationId xmlns:a16="http://schemas.microsoft.com/office/drawing/2014/main" id="{1BFC7DD9-8D94-4868-A401-C20EB6C76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84" y="4170833"/>
            <a:ext cx="2255715" cy="15012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0CC897-0777-4B23-941E-A38E48DE0B24}"/>
              </a:ext>
            </a:extLst>
          </p:cNvPr>
          <p:cNvSpPr txBox="1"/>
          <p:nvPr/>
        </p:nvSpPr>
        <p:spPr>
          <a:xfrm>
            <a:off x="4338802" y="379744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Wheelchair</a:t>
            </a:r>
          </a:p>
        </p:txBody>
      </p:sp>
      <p:pic>
        <p:nvPicPr>
          <p:cNvPr id="17" name="Picture 16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0EE5845F-0890-43A9-AD10-C757E4C7E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93" y="4166780"/>
            <a:ext cx="2255715" cy="14936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3756FD-198A-4F96-814A-51BF1F44BE4C}"/>
              </a:ext>
            </a:extLst>
          </p:cNvPr>
          <p:cNvSpPr txBox="1"/>
          <p:nvPr/>
        </p:nvSpPr>
        <p:spPr>
          <a:xfrm>
            <a:off x="7241357" y="3797449"/>
            <a:ext cx="7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Skater</a:t>
            </a:r>
          </a:p>
        </p:txBody>
      </p:sp>
      <p:pic>
        <p:nvPicPr>
          <p:cNvPr id="20" name="Picture 19" descr="A group of people walking across a snow covered road&#10;&#10;Description automatically generated">
            <a:extLst>
              <a:ext uri="{FF2B5EF4-FFF2-40B4-BE49-F238E27FC236}">
                <a16:creationId xmlns:a16="http://schemas.microsoft.com/office/drawing/2014/main" id="{B47A5E60-521D-4418-B0F4-09ED4B9CA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898" y="4161246"/>
            <a:ext cx="2240474" cy="14936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EECEFC-8A6A-4FEE-845D-F65144CC9295}"/>
              </a:ext>
            </a:extLst>
          </p:cNvPr>
          <p:cNvSpPr txBox="1"/>
          <p:nvPr/>
        </p:nvSpPr>
        <p:spPr>
          <a:xfrm>
            <a:off x="9891542" y="3801501"/>
            <a:ext cx="65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Biker</a:t>
            </a:r>
          </a:p>
        </p:txBody>
      </p:sp>
    </p:spTree>
    <p:extLst>
      <p:ext uri="{BB962C8B-B14F-4D97-AF65-F5344CB8AC3E}">
        <p14:creationId xmlns:p14="http://schemas.microsoft.com/office/powerpoint/2010/main" val="2981178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2AF191-91A2-42AA-BBF1-BA816959C42F}"/>
              </a:ext>
            </a:extLst>
          </p:cNvPr>
          <p:cNvSpPr/>
          <p:nvPr/>
        </p:nvSpPr>
        <p:spPr>
          <a:xfrm>
            <a:off x="1369807" y="718747"/>
            <a:ext cx="94523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Self-trained Deep Ordinal Regression for End-to-End Video Anomaly Detection, CVPR2020</a:t>
            </a:r>
          </a:p>
          <a:p>
            <a:pPr lvl="1"/>
            <a:r>
              <a:rPr lang="en-US" dirty="0"/>
              <a:t>Formulate the problem as a self-training ordinal regression task. The End-to-end approach unifies these two modules and directly learns the anomaly scores from the raw inputs.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24D7F50-3979-4047-9437-EC7CEED3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91" y="1642077"/>
            <a:ext cx="9911217" cy="48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8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149557-F937-4D42-B5BA-550DA6045700}"/>
              </a:ext>
            </a:extLst>
          </p:cNvPr>
          <p:cNvSpPr txBox="1"/>
          <p:nvPr/>
        </p:nvSpPr>
        <p:spPr>
          <a:xfrm>
            <a:off x="1290918" y="602428"/>
            <a:ext cx="63015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" panose="02040604050505020304" pitchFamily="18" charset="0"/>
              </a:rPr>
              <a:t>Slides 11-18</a:t>
            </a:r>
          </a:p>
          <a:p>
            <a:r>
              <a:rPr lang="en-US" dirty="0"/>
              <a:t>The state-of-the-art anomaly detection. (</a:t>
            </a:r>
            <a:r>
              <a:rPr lang="en-US" sz="2000" dirty="0"/>
              <a:t>Supervised Learning</a:t>
            </a:r>
            <a:r>
              <a:rPr lang="en-US" dirty="0"/>
              <a:t>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1E739-D35F-47C8-865B-AFE047B1442F}"/>
              </a:ext>
            </a:extLst>
          </p:cNvPr>
          <p:cNvSpPr txBox="1"/>
          <p:nvPr/>
        </p:nvSpPr>
        <p:spPr>
          <a:xfrm>
            <a:off x="1557486" y="1372471"/>
            <a:ext cx="1001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Anomaly Detection in Video Sequence with Appearance-Motion Correspondence (ICCV2019)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22C6C04-E395-4B0B-8098-C6435BE6D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06" y="1741803"/>
            <a:ext cx="6280658" cy="46084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74AE0F-355F-41EC-B64A-1CD1B2B1A073}"/>
              </a:ext>
            </a:extLst>
          </p:cNvPr>
          <p:cNvSpPr txBox="1"/>
          <p:nvPr/>
        </p:nvSpPr>
        <p:spPr>
          <a:xfrm>
            <a:off x="837988" y="3722872"/>
            <a:ext cx="104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</a:t>
            </a:r>
          </a:p>
          <a:p>
            <a:r>
              <a:rPr lang="en-US" dirty="0"/>
              <a:t> encoder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AD641-51AB-4C3F-9980-067B572D3930}"/>
              </a:ext>
            </a:extLst>
          </p:cNvPr>
          <p:cNvSpPr txBox="1"/>
          <p:nvPr/>
        </p:nvSpPr>
        <p:spPr>
          <a:xfrm>
            <a:off x="8547717" y="2963170"/>
            <a:ext cx="213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Appearance decoder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DFA0B-8782-49CD-A4DC-A347148B1490}"/>
              </a:ext>
            </a:extLst>
          </p:cNvPr>
          <p:cNvSpPr txBox="1"/>
          <p:nvPr/>
        </p:nvSpPr>
        <p:spPr>
          <a:xfrm>
            <a:off x="8547717" y="4184537"/>
            <a:ext cx="1702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Motion decoder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32A9C9-8821-4EFF-B55C-ABE3727558C5}"/>
              </a:ext>
            </a:extLst>
          </p:cNvPr>
          <p:cNvSpPr txBox="1"/>
          <p:nvPr/>
        </p:nvSpPr>
        <p:spPr>
          <a:xfrm>
            <a:off x="5142155" y="2039840"/>
            <a:ext cx="214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 frame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C1018-5B44-4EE8-BCC5-4B2BBA4F6CE6}"/>
              </a:ext>
            </a:extLst>
          </p:cNvPr>
          <p:cNvSpPr txBox="1"/>
          <p:nvPr/>
        </p:nvSpPr>
        <p:spPr>
          <a:xfrm>
            <a:off x="5142155" y="2593838"/>
            <a:ext cx="130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Optical flow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EE62FB-5BED-41EC-8E1A-051B2A4C9D70}"/>
              </a:ext>
            </a:extLst>
          </p:cNvPr>
          <p:cNvCxnSpPr/>
          <p:nvPr/>
        </p:nvCxnSpPr>
        <p:spPr>
          <a:xfrm flipH="1">
            <a:off x="8111264" y="3167024"/>
            <a:ext cx="41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EDFA87-40E3-429A-949B-B9F45315EF76}"/>
              </a:ext>
            </a:extLst>
          </p:cNvPr>
          <p:cNvCxnSpPr/>
          <p:nvPr/>
        </p:nvCxnSpPr>
        <p:spPr>
          <a:xfrm flipH="1">
            <a:off x="8111264" y="4369203"/>
            <a:ext cx="413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219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BC49BA-4E7C-4704-B46B-ACD02783282C}"/>
              </a:ext>
            </a:extLst>
          </p:cNvPr>
          <p:cNvSpPr txBox="1"/>
          <p:nvPr/>
        </p:nvSpPr>
        <p:spPr>
          <a:xfrm>
            <a:off x="1344705" y="892884"/>
            <a:ext cx="885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decide an anomaly event according to the predicted frames: Threshold the anomaly score</a:t>
            </a:r>
            <a:endParaRPr lang="en-US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8FFF5024-B6DC-493A-A03F-145D8DAC5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47" y="1373807"/>
            <a:ext cx="3929787" cy="75215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B9AA17D-07EA-4474-9C02-66AA290BD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66" y="1369794"/>
            <a:ext cx="4563065" cy="752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41B23-B371-424D-9A43-5DAEFF539E09}"/>
              </a:ext>
            </a:extLst>
          </p:cNvPr>
          <p:cNvSpPr txBox="1"/>
          <p:nvPr/>
        </p:nvSpPr>
        <p:spPr>
          <a:xfrm>
            <a:off x="1344705" y="2517289"/>
            <a:ext cx="188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Metric: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BD284-8E13-410D-96DC-D70D8B87786C}"/>
              </a:ext>
            </a:extLst>
          </p:cNvPr>
          <p:cNvSpPr txBox="1"/>
          <p:nvPr/>
        </p:nvSpPr>
        <p:spPr>
          <a:xfrm>
            <a:off x="1344705" y="2954784"/>
            <a:ext cx="6963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Receiver Operation Characteristic (ROC): Plotting the TPR against the FPR</a:t>
            </a:r>
          </a:p>
          <a:p>
            <a:r>
              <a:rPr lang="en-US" dirty="0"/>
              <a:t>Area under curve (AUC): Presents degree or measure of separability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13F62E9-36D3-46F5-AFC2-6E05157A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96" y="4001981"/>
            <a:ext cx="4773470" cy="146012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F6E6E2F-B54B-4200-AD0B-FAB3B395C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25" y="4099377"/>
            <a:ext cx="4794054" cy="15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90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41E8F9-384A-4B32-A989-DABEA2F1393B}"/>
              </a:ext>
            </a:extLst>
          </p:cNvPr>
          <p:cNvSpPr txBox="1"/>
          <p:nvPr/>
        </p:nvSpPr>
        <p:spPr>
          <a:xfrm>
            <a:off x="1301676" y="763793"/>
            <a:ext cx="658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state-of-the-art anomaly detection. (</a:t>
            </a:r>
            <a:r>
              <a:rPr lang="en-US" sz="2000" dirty="0"/>
              <a:t>Unsupervised Learning</a:t>
            </a:r>
            <a:r>
              <a:rPr lang="en-US" dirty="0"/>
              <a:t>)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83E76-26E2-4E68-A625-BDA6CCEB8EC1}"/>
              </a:ext>
            </a:extLst>
          </p:cNvPr>
          <p:cNvSpPr txBox="1"/>
          <p:nvPr/>
        </p:nvSpPr>
        <p:spPr>
          <a:xfrm>
            <a:off x="638068" y="1246063"/>
            <a:ext cx="11553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Memorizing Normality to Detect Anomaly: Memory-augmented Deep Autoencoder for Unsupervised Anomaly Detection </a:t>
            </a:r>
          </a:p>
          <a:p>
            <a:r>
              <a:rPr lang="en-US" dirty="0"/>
              <a:t>(ICCV2019)</a:t>
            </a:r>
          </a:p>
        </p:txBody>
      </p:sp>
      <p:pic>
        <p:nvPicPr>
          <p:cNvPr id="6" name="Picture 5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FA8A3BA2-35D5-457D-9605-1F90CAF74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53" y="1974555"/>
            <a:ext cx="8789293" cy="372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1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F6FAC7-8A4E-4175-BF52-80AAAEEA3B5A}"/>
              </a:ext>
            </a:extLst>
          </p:cNvPr>
          <p:cNvSpPr txBox="1"/>
          <p:nvPr/>
        </p:nvSpPr>
        <p:spPr>
          <a:xfrm>
            <a:off x="1250577" y="639542"/>
            <a:ext cx="836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Learning Memory-guided Normality for Anomaly Detection (Unsupervised) (CVPR2020)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96A4A5-50D6-4D1A-A981-8FE014DF6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80" y="1217455"/>
            <a:ext cx="4054191" cy="5105842"/>
          </a:xfrm>
          <a:prstGeom prst="rect">
            <a:avLst/>
          </a:prstGeom>
        </p:spPr>
      </p:pic>
      <p:pic>
        <p:nvPicPr>
          <p:cNvPr id="6" name="Picture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664ADCDD-7A2F-4BEF-9B0D-D1890B055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31" y="1472762"/>
            <a:ext cx="4755292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05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EAA4A2-62E5-4979-8893-4FF73CC0448A}"/>
              </a:ext>
            </a:extLst>
          </p:cNvPr>
          <p:cNvSpPr/>
          <p:nvPr/>
        </p:nvSpPr>
        <p:spPr>
          <a:xfrm>
            <a:off x="1334813" y="1189139"/>
            <a:ext cx="98902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Peds2:</a:t>
            </a:r>
            <a:r>
              <a:rPr lang="en-US" dirty="0"/>
              <a:t> scenes with pedestrian movement parallel to the camera plane. Contains 16 training video samples and 12 testing video samples.</a:t>
            </a:r>
          </a:p>
          <a:p>
            <a:endParaRPr lang="en-US" dirty="0"/>
          </a:p>
          <a:p>
            <a:r>
              <a:rPr lang="en-US" dirty="0"/>
              <a:t>Abnormal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circulation of non pedestrian entitles in the walkways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Anomalous pedestrian motion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EE8B2-69F2-4E0A-A386-328ED47F92EB}"/>
              </a:ext>
            </a:extLst>
          </p:cNvPr>
          <p:cNvSpPr txBox="1"/>
          <p:nvPr/>
        </p:nvSpPr>
        <p:spPr>
          <a:xfrm>
            <a:off x="1334813" y="819807"/>
            <a:ext cx="336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Retrain on the UCSD Ped2 dataset</a:t>
            </a:r>
          </a:p>
        </p:txBody>
      </p:sp>
      <p:pic>
        <p:nvPicPr>
          <p:cNvPr id="6" name="Picture 5" descr="A person sitting on the side of a road&#10;&#10;Description automatically generated">
            <a:extLst>
              <a:ext uri="{FF2B5EF4-FFF2-40B4-BE49-F238E27FC236}">
                <a16:creationId xmlns:a16="http://schemas.microsoft.com/office/drawing/2014/main" id="{EDFCFBD7-7922-42B5-8C4C-44F237CAB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79" y="3798332"/>
            <a:ext cx="2255715" cy="1493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1D6F75-53FC-419F-88BF-2482370E5B05}"/>
              </a:ext>
            </a:extLst>
          </p:cNvPr>
          <p:cNvSpPr txBox="1"/>
          <p:nvPr/>
        </p:nvSpPr>
        <p:spPr>
          <a:xfrm>
            <a:off x="2022438" y="342900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</a:t>
            </a:r>
          </a:p>
        </p:txBody>
      </p:sp>
      <p:pic>
        <p:nvPicPr>
          <p:cNvPr id="8" name="Picture 7" descr="A group of people walking down a road&#10;&#10;Description automatically generated">
            <a:extLst>
              <a:ext uri="{FF2B5EF4-FFF2-40B4-BE49-F238E27FC236}">
                <a16:creationId xmlns:a16="http://schemas.microsoft.com/office/drawing/2014/main" id="{0E43E6F1-AF43-4E7C-9355-630D73566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84" y="3802384"/>
            <a:ext cx="2255715" cy="1501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56E7EF-690F-4DB7-AAE2-8E8982C2DB57}"/>
              </a:ext>
            </a:extLst>
          </p:cNvPr>
          <p:cNvSpPr txBox="1"/>
          <p:nvPr/>
        </p:nvSpPr>
        <p:spPr>
          <a:xfrm>
            <a:off x="4338802" y="342900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Wheelchair</a:t>
            </a:r>
          </a:p>
        </p:txBody>
      </p:sp>
      <p:pic>
        <p:nvPicPr>
          <p:cNvPr id="10" name="Picture 9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B0DDBAD8-8041-4594-85BB-ACE417033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93" y="3798331"/>
            <a:ext cx="2255715" cy="1493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4A98EF-8FA7-4B78-B1AA-B49C6C033484}"/>
              </a:ext>
            </a:extLst>
          </p:cNvPr>
          <p:cNvSpPr txBox="1"/>
          <p:nvPr/>
        </p:nvSpPr>
        <p:spPr>
          <a:xfrm>
            <a:off x="7241357" y="3429000"/>
            <a:ext cx="7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Skater</a:t>
            </a:r>
          </a:p>
        </p:txBody>
      </p:sp>
      <p:pic>
        <p:nvPicPr>
          <p:cNvPr id="12" name="Picture 11" descr="A group of people walking across a snow covered road&#10;&#10;Description automatically generated">
            <a:extLst>
              <a:ext uri="{FF2B5EF4-FFF2-40B4-BE49-F238E27FC236}">
                <a16:creationId xmlns:a16="http://schemas.microsoft.com/office/drawing/2014/main" id="{FBC0986E-4EBD-4923-92E0-52D90D676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898" y="3792797"/>
            <a:ext cx="2240474" cy="14936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AC63C7-9C56-4D75-82B1-A259DF58E627}"/>
              </a:ext>
            </a:extLst>
          </p:cNvPr>
          <p:cNvSpPr txBox="1"/>
          <p:nvPr/>
        </p:nvSpPr>
        <p:spPr>
          <a:xfrm>
            <a:off x="9891542" y="3433052"/>
            <a:ext cx="65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C4E2A-01F7-4045-B4E4-3F30FE1FA752}"/>
              </a:ext>
            </a:extLst>
          </p:cNvPr>
          <p:cNvSpPr txBox="1"/>
          <p:nvPr/>
        </p:nvSpPr>
        <p:spPr>
          <a:xfrm>
            <a:off x="879351" y="392374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12-2</a:t>
            </a:r>
          </a:p>
        </p:txBody>
      </p:sp>
    </p:spTree>
    <p:extLst>
      <p:ext uri="{BB962C8B-B14F-4D97-AF65-F5344CB8AC3E}">
        <p14:creationId xmlns:p14="http://schemas.microsoft.com/office/powerpoint/2010/main" val="185074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9E4836-6562-4E57-8988-6C7D6C3F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759" y="1355512"/>
            <a:ext cx="8238481" cy="4940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53474-BF85-49DB-8C26-C6DF00E55CC9}"/>
              </a:ext>
            </a:extLst>
          </p:cNvPr>
          <p:cNvSpPr txBox="1"/>
          <p:nvPr/>
        </p:nvSpPr>
        <p:spPr>
          <a:xfrm>
            <a:off x="1334813" y="819807"/>
            <a:ext cx="342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Retrain on the UCSD Ped2 dataset:</a:t>
            </a:r>
          </a:p>
        </p:txBody>
      </p:sp>
    </p:spTree>
    <p:extLst>
      <p:ext uri="{BB962C8B-B14F-4D97-AF65-F5344CB8AC3E}">
        <p14:creationId xmlns:p14="http://schemas.microsoft.com/office/powerpoint/2010/main" val="3995873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3387C-94D5-4A47-B933-4ED199E9E549}"/>
              </a:ext>
            </a:extLst>
          </p:cNvPr>
          <p:cNvSpPr txBox="1"/>
          <p:nvPr/>
        </p:nvSpPr>
        <p:spPr>
          <a:xfrm>
            <a:off x="1250730" y="756745"/>
            <a:ext cx="7342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" panose="02040604050505020304" pitchFamily="18" charset="0"/>
              </a:rPr>
              <a:t>Dataset searching for anomaly detection at railroad crossing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CF9A0-53ED-45B6-A3B2-7596579F1F29}"/>
              </a:ext>
            </a:extLst>
          </p:cNvPr>
          <p:cNvSpPr txBox="1"/>
          <p:nvPr/>
        </p:nvSpPr>
        <p:spPr>
          <a:xfrm>
            <a:off x="1250730" y="1492469"/>
            <a:ext cx="9732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" panose="02040604050505020304" pitchFamily="18" charset="0"/>
              </a:rPr>
              <a:t>Suicide behavior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No available video dataset, current analysis based on the text, image information from social media.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166E3-5F90-4448-A2F5-96AA7D798B6E}"/>
              </a:ext>
            </a:extLst>
          </p:cNvPr>
          <p:cNvSpPr txBox="1"/>
          <p:nvPr/>
        </p:nvSpPr>
        <p:spPr>
          <a:xfrm>
            <a:off x="1250730" y="2951946"/>
            <a:ext cx="9732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entury" panose="02040604050505020304" pitchFamily="18" charset="0"/>
              </a:rPr>
              <a:t>Commit suicide at railway: </a:t>
            </a:r>
            <a:endParaRPr lang="en-US" sz="2000" dirty="0"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https://www.youtube.com/watch?v=SXnNh7aMmis&amp;bpctr=1608135402</a:t>
            </a: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5C146-361D-466C-8FD1-5D4AD7C88FFB}"/>
              </a:ext>
            </a:extLst>
          </p:cNvPr>
          <p:cNvSpPr txBox="1"/>
          <p:nvPr/>
        </p:nvSpPr>
        <p:spPr>
          <a:xfrm>
            <a:off x="1250730" y="4165202"/>
            <a:ext cx="9574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Railway crossing anomaly detection: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Found some accidents video clips happened at the railroad crossing (different railroad crossing scenes)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" panose="02040604050505020304" pitchFamily="18" charset="0"/>
              </a:rPr>
              <a:t>Cannot find abnormal behavior such as potentially commit suicide</a:t>
            </a:r>
          </a:p>
        </p:txBody>
      </p:sp>
    </p:spTree>
    <p:extLst>
      <p:ext uri="{BB962C8B-B14F-4D97-AF65-F5344CB8AC3E}">
        <p14:creationId xmlns:p14="http://schemas.microsoft.com/office/powerpoint/2010/main" val="314552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878BA-FBBD-4AD1-9C0E-EDECFBF12D64}"/>
              </a:ext>
            </a:extLst>
          </p:cNvPr>
          <p:cNvSpPr txBox="1"/>
          <p:nvPr/>
        </p:nvSpPr>
        <p:spPr>
          <a:xfrm>
            <a:off x="1312434" y="828338"/>
            <a:ext cx="8081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entury" panose="02040604050505020304" pitchFamily="18" charset="0"/>
              </a:rPr>
              <a:t>Data collected at the grade crossing (</a:t>
            </a:r>
            <a:r>
              <a:rPr lang="en-US" sz="2000" dirty="0">
                <a:latin typeface="Century" panose="02040604050505020304" pitchFamily="18" charset="0"/>
              </a:rPr>
              <a:t>697 Devine St, Columbia, SC)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1693E-A703-4136-AD05-FD5A88722F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089" y="1568245"/>
            <a:ext cx="6605194" cy="3391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14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2D4922-6DD0-4FF1-839F-E597492B6A7D}"/>
              </a:ext>
            </a:extLst>
          </p:cNvPr>
          <p:cNvSpPr/>
          <p:nvPr/>
        </p:nvSpPr>
        <p:spPr>
          <a:xfrm>
            <a:off x="644165" y="834156"/>
            <a:ext cx="6096000" cy="12346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07000"/>
              </a:lnSpc>
            </a:pPr>
            <a:r>
              <a:rPr lang="en-US" sz="1400" dirty="0">
                <a:latin typeface="Century" panose="020406040505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Anomaly behaviors included: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entury" panose="020406040505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Pedestrian walk along with the railway.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entury" panose="020406040505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Pedestrian stop and talk/play/sit at the grade crossing.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entury" panose="020406040505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Pedestrian damage the facilities on the railroad.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sz="1400" dirty="0">
                <a:latin typeface="Century" panose="020406040505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Pedestrian wander at the grade crossing (suicidal tendency).</a:t>
            </a:r>
            <a:endParaRPr lang="en-US" sz="1400" dirty="0">
              <a:effectLst/>
              <a:latin typeface="Century" panose="020406040505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94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5700D6-5C13-4394-A91A-D1645CFEACF0}"/>
              </a:ext>
            </a:extLst>
          </p:cNvPr>
          <p:cNvSpPr/>
          <p:nvPr/>
        </p:nvSpPr>
        <p:spPr>
          <a:xfrm>
            <a:off x="1418697" y="717817"/>
            <a:ext cx="9949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5A5A5A"/>
                </a:solidFill>
                <a:effectLst/>
                <a:latin typeface="Helvetica Neue"/>
              </a:rPr>
              <a:t>QMUL Junction Dataset</a:t>
            </a:r>
          </a:p>
          <a:p>
            <a:r>
              <a:rPr lang="en-US" dirty="0"/>
              <a:t>A busy traffic dataset for research on activity analysis and behavior understanding.</a:t>
            </a:r>
            <a:endParaRPr lang="en-US" b="1" i="0" dirty="0">
              <a:solidFill>
                <a:srgbClr val="5A5A5A"/>
              </a:solidFill>
              <a:effectLst/>
              <a:latin typeface="Helvetica Neue"/>
            </a:endParaRPr>
          </a:p>
        </p:txBody>
      </p:sp>
      <p:pic>
        <p:nvPicPr>
          <p:cNvPr id="6" name="Picture 5" descr="A view of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C3629AAD-2C2C-4E1A-8608-0699C24A4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19" y="2219810"/>
            <a:ext cx="3733367" cy="2599615"/>
          </a:xfrm>
          <a:prstGeom prst="rect">
            <a:avLst/>
          </a:prstGeom>
        </p:spPr>
      </p:pic>
      <p:pic>
        <p:nvPicPr>
          <p:cNvPr id="8" name="Picture 7" descr="A picture containing road, sitting, bicycle, person&#10;&#10;Description automatically generated">
            <a:extLst>
              <a:ext uri="{FF2B5EF4-FFF2-40B4-BE49-F238E27FC236}">
                <a16:creationId xmlns:a16="http://schemas.microsoft.com/office/drawing/2014/main" id="{F86D6D1A-5918-450A-BFCE-5958A3833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81" y="2208540"/>
            <a:ext cx="3428451" cy="26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03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B42DA1-B0ED-44F0-8C90-1191D150287A}"/>
              </a:ext>
            </a:extLst>
          </p:cNvPr>
          <p:cNvSpPr txBox="1"/>
          <p:nvPr/>
        </p:nvSpPr>
        <p:spPr>
          <a:xfrm>
            <a:off x="1376979" y="828339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Anomaly Localization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D595A-DC25-45BA-8C83-BE11BF0337B8}"/>
              </a:ext>
            </a:extLst>
          </p:cNvPr>
          <p:cNvSpPr txBox="1"/>
          <p:nvPr/>
        </p:nvSpPr>
        <p:spPr>
          <a:xfrm>
            <a:off x="1376979" y="1624404"/>
            <a:ext cx="98324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D. Abati, A. Porrello, S. Calderara and R. Cucchiara</a:t>
            </a:r>
            <a:r>
              <a:rPr lang="en-US" sz="2000" dirty="0"/>
              <a:t>Latent Space Autoregression for Novelty Detection, arXiv:1807.01653, 2019.</a:t>
            </a:r>
          </a:p>
          <a:p>
            <a:r>
              <a:rPr lang="en-US" sz="2000" dirty="0"/>
              <a:t>Code: </a:t>
            </a:r>
            <a:r>
              <a:rPr lang="en-US" sz="2000" dirty="0">
                <a:hlinkClick r:id="rId2"/>
              </a:rPr>
              <a:t>https://github.com/aimagelab/novelty-detection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fi-FI" sz="2000" dirty="0">
                <a:latin typeface="-apple-system"/>
              </a:rPr>
              <a:t>M. G. Narasimhan and Sowmya Kamath S., </a:t>
            </a:r>
            <a:r>
              <a:rPr lang="en-US" sz="2000" dirty="0"/>
              <a:t>Dynamic anomaly detection in crowded scene videos using sparse autoencoders. Multimedia Tools and Applications. June 2017.</a:t>
            </a:r>
          </a:p>
          <a:p>
            <a:r>
              <a:rPr lang="en-US" sz="2000" dirty="0"/>
              <a:t>Code: https://github.com/medhini/Anomaly-Detection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D. Xu, “Learning Deep Representations of Appearance and Motion for Anomalous Event Detection.” arXiv:1510.01553, 2015. </a:t>
            </a:r>
          </a:p>
          <a:p>
            <a:r>
              <a:rPr lang="en-US" sz="2000" dirty="0"/>
              <a:t>Code: https://github.com/nabulago/anomaly-event-detection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5462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sport, area&#10;&#10;Description automatically generated">
            <a:extLst>
              <a:ext uri="{FF2B5EF4-FFF2-40B4-BE49-F238E27FC236}">
                <a16:creationId xmlns:a16="http://schemas.microsoft.com/office/drawing/2014/main" id="{D4187CB0-70BA-4C5F-B527-B01450021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31" y="803114"/>
            <a:ext cx="10196229" cy="375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5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F7FE67-4517-42F1-840F-5A8ADEAD104B}"/>
              </a:ext>
            </a:extLst>
          </p:cNvPr>
          <p:cNvSpPr/>
          <p:nvPr/>
        </p:nvSpPr>
        <p:spPr>
          <a:xfrm>
            <a:off x="1249024" y="767703"/>
            <a:ext cx="9693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Helvetica Neue"/>
              </a:rPr>
              <a:t>ShanghaiTech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 Dataset</a:t>
            </a:r>
          </a:p>
          <a:p>
            <a:r>
              <a:rPr lang="en-US" dirty="0"/>
              <a:t>It contains 330 training videos and 107 testing ones with 130 abnormal events. Totally, it consists of 13 scenes and various anomaly types. </a:t>
            </a:r>
            <a:endParaRPr lang="en-US" b="1" dirty="0">
              <a:solidFill>
                <a:srgbClr val="5A5A5A"/>
              </a:solidFill>
              <a:latin typeface="Helvetica Neue"/>
            </a:endParaRPr>
          </a:p>
        </p:txBody>
      </p:sp>
      <p:pic>
        <p:nvPicPr>
          <p:cNvPr id="6" name="Picture 5" descr="A group of people walking on a road&#10;&#10;Description automatically generated">
            <a:extLst>
              <a:ext uri="{FF2B5EF4-FFF2-40B4-BE49-F238E27FC236}">
                <a16:creationId xmlns:a16="http://schemas.microsoft.com/office/drawing/2014/main" id="{2010A5C3-02AF-4714-804B-3C4EE271C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1" y="2477729"/>
            <a:ext cx="11047777" cy="248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FC3BB2-900F-4F8D-849C-CADE75187B80}"/>
              </a:ext>
            </a:extLst>
          </p:cNvPr>
          <p:cNvSpPr/>
          <p:nvPr/>
        </p:nvSpPr>
        <p:spPr>
          <a:xfrm>
            <a:off x="1311120" y="603400"/>
            <a:ext cx="9949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A5A5A"/>
                </a:solidFill>
                <a:latin typeface="Helvetica Neue"/>
              </a:rPr>
              <a:t>CUHK Avenue </a:t>
            </a:r>
            <a:r>
              <a:rPr lang="en-US" b="1" i="0" dirty="0">
                <a:solidFill>
                  <a:srgbClr val="5A5A5A"/>
                </a:solidFill>
                <a:effectLst/>
                <a:latin typeface="Helvetica Neue"/>
              </a:rPr>
              <a:t>Dataset</a:t>
            </a:r>
          </a:p>
          <a:p>
            <a:r>
              <a:rPr lang="en-US" dirty="0"/>
              <a:t>It contains 16 training videos and 21 testing ones with a total of 47 abnormal events. one mins for each clips. </a:t>
            </a:r>
            <a:endParaRPr lang="en-US" b="1" i="0" dirty="0">
              <a:solidFill>
                <a:srgbClr val="5A5A5A"/>
              </a:solidFill>
              <a:effectLst/>
              <a:latin typeface="Helvetica Neue"/>
            </a:endParaRPr>
          </a:p>
        </p:txBody>
      </p:sp>
      <p:pic>
        <p:nvPicPr>
          <p:cNvPr id="6" name="Picture 5" descr="A picture containing building, person, sitting, person&#10;&#10;Description automatically generated">
            <a:extLst>
              <a:ext uri="{FF2B5EF4-FFF2-40B4-BE49-F238E27FC236}">
                <a16:creationId xmlns:a16="http://schemas.microsoft.com/office/drawing/2014/main" id="{F1E84217-4A68-409C-A4BB-EC164553B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98" y="1981486"/>
            <a:ext cx="3376897" cy="1906476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7BFC8F9-6F49-4080-A80C-4DA3509E0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00" y="1981486"/>
            <a:ext cx="3387038" cy="1906476"/>
          </a:xfrm>
          <a:prstGeom prst="rect">
            <a:avLst/>
          </a:prstGeom>
        </p:spPr>
      </p:pic>
      <p:pic>
        <p:nvPicPr>
          <p:cNvPr id="10" name="Picture 9" descr="A picture containing building, outdoor, sitting, street&#10;&#10;Description automatically generated">
            <a:extLst>
              <a:ext uri="{FF2B5EF4-FFF2-40B4-BE49-F238E27FC236}">
                <a16:creationId xmlns:a16="http://schemas.microsoft.com/office/drawing/2014/main" id="{CCF9D42B-5A26-4EDE-AC77-96CADFA6B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185" y="4508089"/>
            <a:ext cx="3387038" cy="1906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2FD609-28C0-4055-B7AB-DD47A8C2E8F7}"/>
              </a:ext>
            </a:extLst>
          </p:cNvPr>
          <p:cNvSpPr txBox="1"/>
          <p:nvPr/>
        </p:nvSpPr>
        <p:spPr>
          <a:xfrm>
            <a:off x="3513477" y="1612154"/>
            <a:ext cx="159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Strange 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FFD3B-6456-4CC9-A21D-8477483751F9}"/>
              </a:ext>
            </a:extLst>
          </p:cNvPr>
          <p:cNvSpPr txBox="1"/>
          <p:nvPr/>
        </p:nvSpPr>
        <p:spPr>
          <a:xfrm>
            <a:off x="7550870" y="1612154"/>
            <a:ext cx="170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Wrong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033F9-9165-4766-9F03-9DA61632223D}"/>
              </a:ext>
            </a:extLst>
          </p:cNvPr>
          <p:cNvSpPr txBox="1"/>
          <p:nvPr/>
        </p:nvSpPr>
        <p:spPr>
          <a:xfrm>
            <a:off x="5375871" y="4138757"/>
            <a:ext cx="18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Abnormal object</a:t>
            </a:r>
          </a:p>
        </p:txBody>
      </p:sp>
    </p:spTree>
    <p:extLst>
      <p:ext uri="{BB962C8B-B14F-4D97-AF65-F5344CB8AC3E}">
        <p14:creationId xmlns:p14="http://schemas.microsoft.com/office/powerpoint/2010/main" val="61345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BAB6FA-E05F-4D62-8551-C16BFB35D3F6}"/>
              </a:ext>
            </a:extLst>
          </p:cNvPr>
          <p:cNvSpPr/>
          <p:nvPr/>
        </p:nvSpPr>
        <p:spPr>
          <a:xfrm>
            <a:off x="1254162" y="1705451"/>
            <a:ext cx="968367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Our Dataset and goals: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Anomaly detection considering all anomalies in one group and all normal activities in another group.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For recognizing each of anomalous activities. (trespass and suicide)</a:t>
            </a:r>
          </a:p>
        </p:txBody>
      </p:sp>
    </p:spTree>
    <p:extLst>
      <p:ext uri="{BB962C8B-B14F-4D97-AF65-F5344CB8AC3E}">
        <p14:creationId xmlns:p14="http://schemas.microsoft.com/office/powerpoint/2010/main" val="165861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BD438-C61B-4574-AACE-9880B6CDEB09}"/>
              </a:ext>
            </a:extLst>
          </p:cNvPr>
          <p:cNvSpPr txBox="1"/>
          <p:nvPr/>
        </p:nvSpPr>
        <p:spPr>
          <a:xfrm>
            <a:off x="1282262" y="571667"/>
            <a:ext cx="962747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Anomaly Detection</a:t>
            </a:r>
          </a:p>
          <a:p>
            <a:endParaRPr lang="en-US" dirty="0"/>
          </a:p>
          <a:p>
            <a:r>
              <a:rPr lang="en-US" sz="2000" dirty="0"/>
              <a:t>(Trajectory) Tracking-based Anomaly: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Chaotic invariants of </a:t>
            </a:r>
            <a:r>
              <a:rPr lang="en-US" dirty="0" err="1"/>
              <a:t>Lagrangian</a:t>
            </a:r>
            <a:r>
              <a:rPr lang="en-US" dirty="0"/>
              <a:t> particle trajectories for anomaly detection in crowded scenes,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object motion patterns for anomaly detection and improved object detection,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D3BB1-044E-4758-95A8-98EED992AED7}"/>
              </a:ext>
            </a:extLst>
          </p:cNvPr>
          <p:cNvSpPr/>
          <p:nvPr/>
        </p:nvSpPr>
        <p:spPr>
          <a:xfrm>
            <a:off x="1282261" y="2782697"/>
            <a:ext cx="106020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Dictionary learning-based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anomaly detection and localization using hierarchical feature representation and gaussian process regression,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Abnormal event detection at 150 fps in </a:t>
            </a:r>
            <a:r>
              <a:rPr lang="en-US" dirty="0" err="1"/>
              <a:t>matlab</a:t>
            </a:r>
            <a:r>
              <a:rPr lang="en-US" dirty="0"/>
              <a:t>, 2013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B2559B-037D-46D7-AD54-5B284CB86B08}"/>
              </a:ext>
            </a:extLst>
          </p:cNvPr>
          <p:cNvSpPr/>
          <p:nvPr/>
        </p:nvSpPr>
        <p:spPr>
          <a:xfrm>
            <a:off x="1282260" y="4290802"/>
            <a:ext cx="1006468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Anomaly of a specific event: Detect violence or aggression in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Violence detection using oriented violent flows: Optical flow + SVM,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Muti</a:t>
            </a:r>
            <a:r>
              <a:rPr lang="en-US" dirty="0"/>
              <a:t>-model human aggression detection: Video + Audio,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Angry Crowd: Detecting violent Events in Videos: heuristic map + classification, 2016</a:t>
            </a:r>
          </a:p>
        </p:txBody>
      </p:sp>
    </p:spTree>
    <p:extLst>
      <p:ext uri="{BB962C8B-B14F-4D97-AF65-F5344CB8AC3E}">
        <p14:creationId xmlns:p14="http://schemas.microsoft.com/office/powerpoint/2010/main" val="408042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26B35A-2BF5-4E4C-816E-7CF055A4E380}"/>
              </a:ext>
            </a:extLst>
          </p:cNvPr>
          <p:cNvSpPr/>
          <p:nvPr/>
        </p:nvSpPr>
        <p:spPr>
          <a:xfrm>
            <a:off x="1346344" y="637091"/>
            <a:ext cx="94993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Deep learning-based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Learning temporal regularity in video sequences. (CVPR2016) </a:t>
            </a:r>
          </a:p>
          <a:p>
            <a:endParaRPr lang="en-US" dirty="0"/>
          </a:p>
          <a:p>
            <a:r>
              <a:rPr lang="en-US" dirty="0"/>
              <a:t>Histograms of Oriented Gradients (HOG), Histograms of Optical Flows (HOF) and autoencoder. 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EE2E4FF-0ED2-433E-82DE-8CE6DA117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1" y="2456398"/>
            <a:ext cx="11395714" cy="31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6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74609-7945-4BD2-9C0D-DA9767CE5EE5}"/>
              </a:ext>
            </a:extLst>
          </p:cNvPr>
          <p:cNvSpPr/>
          <p:nvPr/>
        </p:nvSpPr>
        <p:spPr>
          <a:xfrm>
            <a:off x="681872" y="620872"/>
            <a:ext cx="108282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Joint Detection and recounting of abnormal events by learning deep generic knowledge, CVPR2017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/>
              <a:t>Detect objects.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/>
              <a:t>Extract features (and classification scores)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/>
              <a:t>Classify normal/abnormal semantic features : the anomaly scores of each objects by applying the anomaly detector to semantic of the proposal.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/>
              <a:t>Recount abnormal events: (objects, actions, and attributes) of abnormal events are predicted from classification scores.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375E53B-4FF5-4E93-81EB-621857040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4" y="2781289"/>
            <a:ext cx="10112599" cy="358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0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A8623-0FBE-49D9-9A76-9D7D2EF11BDD}"/>
              </a:ext>
            </a:extLst>
          </p:cNvPr>
          <p:cNvSpPr/>
          <p:nvPr/>
        </p:nvSpPr>
        <p:spPr>
          <a:xfrm>
            <a:off x="1200346" y="738987"/>
            <a:ext cx="10055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frame prediction for anomaly detection–a new baseline, CVPR2018</a:t>
            </a:r>
          </a:p>
          <a:p>
            <a:pPr lvl="1"/>
            <a:r>
              <a:rPr lang="en-US" dirty="0" err="1"/>
              <a:t>Empolying</a:t>
            </a:r>
            <a:r>
              <a:rPr lang="en-US" dirty="0"/>
              <a:t> U-Net as generator to predict next frame, and compare the prediction with its ground truth for anomaly detection.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6D78B7-1A7D-4A1B-A807-457CC5204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08" y="2194675"/>
            <a:ext cx="10048584" cy="29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</TotalTime>
  <Words>900</Words>
  <Application>Microsoft Office PowerPoint</Application>
  <PresentationFormat>Widescreen</PresentationFormat>
  <Paragraphs>103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-apple-system</vt:lpstr>
      <vt:lpstr>Helvetica Neue</vt:lpstr>
      <vt:lpstr>Arial</vt:lpstr>
      <vt:lpstr>Calibri</vt:lpstr>
      <vt:lpstr>Calibri Light</vt:lpstr>
      <vt:lpstr>Century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JIANG, ZHUOCHENG</dc:creator>
  <cp:lastModifiedBy>JIANG, ZHUOCHENG</cp:lastModifiedBy>
  <cp:revision>99</cp:revision>
  <dcterms:created xsi:type="dcterms:W3CDTF">2020-11-02T20:38:13Z</dcterms:created>
  <dcterms:modified xsi:type="dcterms:W3CDTF">2021-03-01T19:52:54Z</dcterms:modified>
</cp:coreProperties>
</file>